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Caveat"/>
      <p:regular r:id="rId38"/>
      <p:bold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44" Type="http://schemas.openxmlformats.org/officeDocument/2006/relationships/font" Target="fonts/Oswald-regular.fntdata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Caveat-bold.fntdata"/><Relationship Id="rId16" Type="http://schemas.openxmlformats.org/officeDocument/2006/relationships/slide" Target="slides/slide11.xml"/><Relationship Id="rId38" Type="http://schemas.openxmlformats.org/officeDocument/2006/relationships/font" Target="fonts/Cave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7750fb9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7750fb9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af21f503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af21f503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b1827c79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b1827c79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b1827c79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b1827c79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1827c7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1827c7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af21f503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af21f503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a8b73bd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a8b73bd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769d5b0c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769d5b0c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1a011056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1a011056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178fa23927b5e6c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178fa23927b5e6c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7750fb9e0_3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7750fb9e0_3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b1827c7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b1827c7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2a481076b8fe7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2a481076b8fe7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7750fb9e0_3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7750fb9e0_3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1827c7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1827c7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2a481076b8fe7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2a481076b8fe7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a481076b8fe7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a481076b8fe7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b1827c7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b1827c7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1827c79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1827c79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b1827c79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b1827c79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2a481076b8fe7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2a481076b8fe7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b23578d2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b23578d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7750fb9e0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7750fb9e0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1a011056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1a011056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af21f503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af21f503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1a011056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1a011056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af21f50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af21f50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1a011056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1a011056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3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2571825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455A6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Relationship Id="rId4" Type="http://schemas.openxmlformats.org/officeDocument/2006/relationships/hyperlink" Target="https://myhero.com/A_M_Ghez_06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vNnBnRuzHJ0&amp;feature=emb_logo" TargetMode="External"/><Relationship Id="rId4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-Kgfxl1Jk6k&amp;feature=emb_logo" TargetMode="External"/><Relationship Id="rId4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S2kHv0zPhWE&amp;feature=emb_logo" TargetMode="External"/><Relationship Id="rId4" Type="http://schemas.openxmlformats.org/officeDocument/2006/relationships/image" Target="../media/image2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Relationship Id="rId4" Type="http://schemas.openxmlformats.org/officeDocument/2006/relationships/hyperlink" Target="https://www.sciencealert.com/the-observatory-that-recorded-gravitational-waves-has-been-upgraded-and-is-back-onlin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Relationship Id="rId4" Type="http://schemas.openxmlformats.org/officeDocument/2006/relationships/hyperlink" Target="https://www.sciencealert.com/the-observatory-that-recorded-gravitational-waves-has-been-upgraded-and-is-back-onlin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universetoday.com/110221/what-is-the-cosmic-microwave-background-radia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gif"/><Relationship Id="rId4" Type="http://schemas.openxmlformats.org/officeDocument/2006/relationships/image" Target="../media/image14.gif"/><Relationship Id="rId5" Type="http://schemas.openxmlformats.org/officeDocument/2006/relationships/hyperlink" Target="http://www.physics.adelaide.edu.au/theory/staff/leinweber/VisualQCD/Nobel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hyperlink" Target="https://www.eurekasparks.org/2016/06/hawking-radiation-explained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hyperlink" Target="http://math.ucr.edu/home/baez/physics/Relativity/BlackHoles/hawking.html" TargetMode="External"/><Relationship Id="rId5" Type="http://schemas.openxmlformats.org/officeDocument/2006/relationships/hyperlink" Target="http://math.ucr.edu/home/baez/physics/Relativity/BlackHoles/hawking.html" TargetMode="External"/><Relationship Id="rId6" Type="http://schemas.openxmlformats.org/officeDocument/2006/relationships/hyperlink" Target="https://futurism.com/new-evidence-that-black-holes-may-actually-be-2d-holograms/" TargetMode="External"/><Relationship Id="rId7" Type="http://schemas.openxmlformats.org/officeDocument/2006/relationships/hyperlink" Target="https://futurism.com/new-evidence-that-black-holes-may-actually-be-2d-hologram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Relationship Id="rId4" Type="http://schemas.openxmlformats.org/officeDocument/2006/relationships/hyperlink" Target="http://sitn.hms.harvard.edu/flash/2016/black-holes-soft-hair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gif"/><Relationship Id="rId4" Type="http://schemas.openxmlformats.org/officeDocument/2006/relationships/hyperlink" Target="https://www.quantamagazine.org/physicists-are-closing-the-bell-test-loophole-20170207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://physicsforidiots.com/space/black-hole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outu.be/aysiMbgml5g" TargetMode="External"/><Relationship Id="rId4" Type="http://schemas.openxmlformats.org/officeDocument/2006/relationships/hyperlink" Target="https://www.youtube.com/watch?v=sgkDoSbHHVU&amp;feature=youtu.be" TargetMode="External"/><Relationship Id="rId5" Type="http://schemas.openxmlformats.org/officeDocument/2006/relationships/image" Target="../media/image16.gif"/><Relationship Id="rId6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hyperlink" Target="https://www.reddit.com/r/space/comments/4i81tw/earths_schwarzschild_radius_the_volume_earth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" y="0"/>
            <a:ext cx="9144000" cy="47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374450" y="1400975"/>
            <a:ext cx="4040100" cy="89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74450" y="1400975"/>
            <a:ext cx="40401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BLACK HOLE</a:t>
            </a:r>
            <a:endParaRPr b="1" sz="46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374450" y="2366225"/>
            <a:ext cx="2266500" cy="320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374450" y="2366225"/>
            <a:ext cx="2266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Einstein’s Monster</a:t>
            </a:r>
            <a:endParaRPr b="1" sz="18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 flipH="1">
            <a:off x="1475" y="4730200"/>
            <a:ext cx="9144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Institute of Space Science and Technology - University of Karachi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0" y="50"/>
            <a:ext cx="400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S0-2 Orbit around SagA*:</a:t>
            </a:r>
            <a:endParaRPr b="1"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Star S0-2 (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also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 called S2) is orbit around center of the milky way in  just   15.6 years, with almost 2% of speed of light.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Fig.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Orbiting stars reveal location of black hole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Credit: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My Hero - Andrea Mia Ghez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0" y="4327725"/>
            <a:ext cx="91440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Merging black holes: Top view Credit: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 SXS Collaboration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6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0" y="4327725"/>
            <a:ext cx="9144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Merging black holes (Side view) Credit: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 SXS Collaboration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5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/>
        </p:nvSpPr>
        <p:spPr>
          <a:xfrm>
            <a:off x="20700" y="4369200"/>
            <a:ext cx="91026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/>
              <a:t>Spacetime ripples Credit: </a:t>
            </a:r>
            <a:r>
              <a:rPr lang="en" u="sng">
                <a:solidFill>
                  <a:schemeClr val="hlink"/>
                </a:solidFill>
                <a:hlinkClick r:id="rId3"/>
              </a:rPr>
              <a:t>NOLA.com</a:t>
            </a:r>
            <a:r>
              <a:rPr lang="en"/>
              <a:t> 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5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-64500" y="4673400"/>
            <a:ext cx="92085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Gravitational  waves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7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27650" y="4742525"/>
            <a:ext cx="914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How LIGO detects gravitational waves </a:t>
            </a:r>
            <a:r>
              <a:rPr b="1" lang="en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/>
        </p:nvSpPr>
        <p:spPr>
          <a:xfrm>
            <a:off x="302550" y="4440075"/>
            <a:ext cx="8538900" cy="45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First Ever Image of </a:t>
            </a:r>
            <a:r>
              <a:rPr b="1" lang="en" sz="2300">
                <a:solidFill>
                  <a:srgbClr val="E09900"/>
                </a:solidFill>
              </a:rPr>
              <a:t>Accretion Disk </a:t>
            </a: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of Black Hole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Hawking Radiation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94EAE"/>
            </a:gs>
            <a:gs pos="100000">
              <a:srgbClr val="132041"/>
            </a:gs>
          </a:gsLst>
          <a:lin ang="5400012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727800" y="124057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Black holes should emit electromagnetic radiation with a </a:t>
            </a:r>
            <a:r>
              <a:rPr lang="en" sz="4400">
                <a:solidFill>
                  <a:srgbClr val="FFFFFF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black body</a:t>
            </a:r>
            <a:r>
              <a:rPr lang="en" sz="4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spectrum; this process is also called black hole evaporation.</a:t>
            </a:r>
            <a:endParaRPr sz="4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TOPICS OF CONTENT</a:t>
            </a:r>
            <a:endParaRPr sz="3000"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2212250"/>
            <a:ext cx="76887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Understanding</a:t>
            </a:r>
            <a:r>
              <a:rPr lang="en" sz="2000">
                <a:solidFill>
                  <a:srgbClr val="000000"/>
                </a:solidFill>
              </a:rPr>
              <a:t> Space and Time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Schwarzschild’s</a:t>
            </a:r>
            <a:r>
              <a:rPr lang="en" sz="2000">
                <a:solidFill>
                  <a:srgbClr val="000000"/>
                </a:solidFill>
              </a:rPr>
              <a:t> Radius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Evidence of Black Hole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Hawking’s Radiation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Math of Black Hole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Information Paradox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Our Solution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1" cy="46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46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0" y="4735625"/>
            <a:ext cx="9144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of Quantum Chromodynamics Credit: (</a:t>
            </a:r>
            <a:r>
              <a:rPr lang="en" u="sng">
                <a:solidFill>
                  <a:schemeClr val="hlink"/>
                </a:solidFill>
                <a:hlinkClick r:id="rId5"/>
              </a:rPr>
              <a:t> Derek Leinweber</a:t>
            </a:r>
            <a:r>
              <a:rPr lang="en"/>
              <a:t>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0" y="4698100"/>
            <a:ext cx="9144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Source: 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Hawking Radiation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Paradox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0" y="0"/>
            <a:ext cx="9144000" cy="43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/>
        </p:nvSpPr>
        <p:spPr>
          <a:xfrm>
            <a:off x="27650" y="4479825"/>
            <a:ext cx="9144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Stephen Hawking proposed the concept of</a:t>
            </a:r>
            <a:r>
              <a:rPr lang="en">
                <a:uFill>
                  <a:noFill/>
                </a:uFill>
                <a:hlinkClick r:id="rId4"/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Hawking radiation</a:t>
            </a:r>
            <a:r>
              <a:rPr lang="en"/>
              <a:t> in 1974, he opened up another topic for debate: The</a:t>
            </a:r>
            <a:r>
              <a:rPr lang="en">
                <a:uFill>
                  <a:noFill/>
                </a:uFill>
                <a:hlinkClick r:id="rId6"/>
              </a:rPr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black hole information paradox</a:t>
            </a:r>
            <a:r>
              <a:rPr lang="en"/>
              <a:t>. Credit: Futurism - Information Paradox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40800" cy="46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 txBox="1"/>
          <p:nvPr/>
        </p:nvSpPr>
        <p:spPr>
          <a:xfrm>
            <a:off x="-73700" y="4694125"/>
            <a:ext cx="9240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Credit: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Harvard University - Black Hole soft hairs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Solution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8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 txBox="1"/>
          <p:nvPr/>
        </p:nvSpPr>
        <p:spPr>
          <a:xfrm>
            <a:off x="0" y="4583525"/>
            <a:ext cx="914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4"/>
              </a:rPr>
              <a:t>Quantum Magzine - Experiment Reaffirms Quantum Weirdness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950"/>
            <a:ext cx="9143999" cy="43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0" y="4313900"/>
            <a:ext cx="91440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The stay-at-home photon is used to pick up information from another photon. The traveling photon is instantly affected by the comparison in China, and acquires information about the interrogated photon. (Credit: Nature doi:10.1038/492022a)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/>
          <p:nvPr/>
        </p:nvSpPr>
        <p:spPr>
          <a:xfrm flipH="1">
            <a:off x="2442125" y="254950"/>
            <a:ext cx="2687700" cy="890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  </a:t>
            </a:r>
            <a:r>
              <a:rPr b="1" lang="en" sz="3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BYE BYE!</a:t>
            </a:r>
            <a:endParaRPr b="1" sz="30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" y="0"/>
            <a:ext cx="912925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94EAE"/>
            </a:gs>
            <a:gs pos="100000">
              <a:srgbClr val="132041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824700" y="1319750"/>
            <a:ext cx="74946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black hole is an area of such immense gravity that nothing -- not even light -- can escape from it.</a:t>
            </a:r>
            <a:endParaRPr b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2683800" y="1757400"/>
            <a:ext cx="37764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Schwarzschild Radius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400" y="2820650"/>
            <a:ext cx="2952375" cy="13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3137"/>
            <a:ext cx="9144000" cy="51497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6524100" y="4676550"/>
            <a:ext cx="26199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Black hole for idiots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Black Hole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729450" y="2235100"/>
            <a:ext cx="73467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729450" y="1942663"/>
            <a:ext cx="5225100" cy="25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★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Start with a fixed amount of matter and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compress it smaller and smaller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until it reaches the tipping point where it’s dense enough to become a black hole.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Crab Supernova Explosion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★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Keep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adding matter to an existing object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until it reaches the tipping point where it’s so big it becomes a black hole.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8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Neutron Star Merger -MIT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599" y="3612375"/>
            <a:ext cx="2857499" cy="14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600" y="1690113"/>
            <a:ext cx="285750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0" y="4728700"/>
            <a:ext cx="9144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Scwarzchild radius of earth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Black Holes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E09900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